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97" r:id="rId6"/>
    <p:sldId id="276" r:id="rId7"/>
    <p:sldId id="298" r:id="rId8"/>
    <p:sldId id="285" r:id="rId9"/>
    <p:sldId id="279" r:id="rId10"/>
    <p:sldId id="301" r:id="rId11"/>
    <p:sldId id="289" r:id="rId12"/>
    <p:sldId id="286" r:id="rId13"/>
    <p:sldId id="287" r:id="rId14"/>
    <p:sldId id="288" r:id="rId15"/>
    <p:sldId id="296" r:id="rId16"/>
    <p:sldId id="299" r:id="rId17"/>
    <p:sldId id="300" r:id="rId18"/>
    <p:sldId id="290" r:id="rId19"/>
    <p:sldId id="293" r:id="rId20"/>
    <p:sldId id="294" r:id="rId21"/>
    <p:sldId id="280" r:id="rId22"/>
    <p:sldId id="304" r:id="rId23"/>
    <p:sldId id="305" r:id="rId24"/>
    <p:sldId id="307" r:id="rId25"/>
    <p:sldId id="308" r:id="rId26"/>
    <p:sldId id="309" r:id="rId27"/>
    <p:sldId id="272" r:id="rId28"/>
    <p:sldId id="284" r:id="rId29"/>
    <p:sldId id="266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윤고딕 Medium" panose="020B0600000101010101" charset="-127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나눔고딕 ExtraBold" panose="020D0904000000000000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나눔고딕" panose="020D0604000000000000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64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b.or.kr/r-one/main.do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0" y="3695700"/>
            <a:ext cx="1843080" cy="18430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98561" y="3982641"/>
            <a:ext cx="11246239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서울시 </a:t>
            </a:r>
            <a:r>
              <a:rPr 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 / 30 </a:t>
            </a:r>
            <a:r>
              <a:rPr lang="ko-KR" alt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endParaRPr lang="en-US" altLang="ko-KR" sz="7200" dirty="0" smtClean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72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분포와 업종 분석</a:t>
            </a:r>
            <a:endParaRPr lang="en-US" sz="72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495300"/>
            <a:ext cx="3236197" cy="78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K-</a:t>
            </a:r>
            <a:r>
              <a:rPr lang="ko-KR" alt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디지털 트레이닝 </a:t>
            </a:r>
            <a:endParaRPr lang="en-US" altLang="ko-KR" sz="24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3175"/>
              </a:lnSpc>
            </a:pPr>
            <a:r>
              <a:rPr lang="ko-KR" altLang="en-US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개인 프로젝트</a:t>
            </a:r>
            <a:r>
              <a:rPr lang="en-US" altLang="ko-KR" sz="24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en-US" sz="24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59545" y="9220200"/>
            <a:ext cx="3043315" cy="38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75"/>
              </a:lnSpc>
            </a:pPr>
            <a:r>
              <a:rPr lang="ko-KR" altLang="en-US" sz="2268" dirty="0" err="1" smtClean="0">
                <a:solidFill>
                  <a:srgbClr val="663300"/>
                </a:solidFill>
                <a:ea typeface="윤고딕 Medium"/>
              </a:rPr>
              <a:t>송진석</a:t>
            </a:r>
            <a:endParaRPr lang="en-US" sz="2268" dirty="0">
              <a:solidFill>
                <a:srgbClr val="663300"/>
              </a:solidFill>
              <a:ea typeface="윤고딕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48596"/>
              </p:ext>
            </p:extLst>
          </p:nvPr>
        </p:nvGraphicFramePr>
        <p:xfrm>
          <a:off x="533400" y="2705100"/>
          <a:ext cx="17373600" cy="59436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70691210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7258953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9161498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5165219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27635145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99605643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3737625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0225619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9492547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76059463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4241729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78268128"/>
                    </a:ext>
                  </a:extLst>
                </a:gridCol>
              </a:tblGrid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654575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영등포동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43446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신림동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을지로동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1·2·3·4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19036"/>
                  </a:ext>
                </a:extLst>
              </a:tr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낙성대동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8822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정릉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882308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사근동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회기동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혜화동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신촌동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이문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화양동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동선동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낙성대동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정릉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97601"/>
                  </a:ext>
                </a:extLst>
              </a:tr>
              <a:tr h="660400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  <a:r>
                        <a:rPr lang="ko-KR" alt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대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2022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문정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396703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2023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한강로동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잠실본동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99017"/>
                  </a:ext>
                </a:extLst>
              </a:tr>
              <a:tr h="660400">
                <a:tc vMerge="1">
                  <a:txBody>
                    <a:bodyPr/>
                    <a:lstStyle/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19644" marR="19644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2024</a:t>
                      </a:r>
                      <a:endParaRPr 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문정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역삼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한강로동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논현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대치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삼전동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가양</a:t>
                      </a:r>
                      <a:r>
                        <a:rPr lang="en-US" altLang="ko-KR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19644" marR="19644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7937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14600" y="8953500"/>
            <a:ext cx="1341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인가구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상위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지역은 변동이 거의 없음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- 30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상위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지역은 상대적으로 많은 변화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4741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분포는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연도별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" b="13889"/>
          <a:stretch/>
        </p:blipFill>
        <p:spPr>
          <a:xfrm>
            <a:off x="6261756" y="31173"/>
            <a:ext cx="12026243" cy="32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b="14583"/>
          <a:stretch/>
        </p:blipFill>
        <p:spPr>
          <a:xfrm>
            <a:off x="6261756" y="3558137"/>
            <a:ext cx="12026244" cy="324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6" y="7085100"/>
            <a:ext cx="120262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452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특이사항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공릉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대학교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서울과학기술대학교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서울여자대학교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삼육대학교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육군사관학교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2024</a:t>
            </a: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6" y="-3464"/>
            <a:ext cx="1201100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39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7109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지가가 많이 오른 지역에서는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비율이 낮음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사업체가 많이 위치한 지역은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 분포지역은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월평균 소득이 높은 지역은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 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58" y="17222"/>
            <a:ext cx="120262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7034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지가가 많이 오른 지역에서는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비율이 낮음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사업체가 많이 위치한 지역은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 분포지역은 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월평균 소득이 높은 지역은 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 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86" y="-18645"/>
            <a:ext cx="1207373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가구에 비해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거주 비율이 높은 지역이 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사업체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발달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지역특성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5820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ctr" fontAlgn="b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가구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sz="1800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35550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054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8875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59693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71586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800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8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40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22859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78202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7661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2388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13399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13080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13006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30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상위 </a:t>
            </a:r>
            <a:r>
              <a:rPr lang="en-US" altLang="ko-KR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2804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동</a:t>
            </a:r>
            <a:endParaRPr lang="en-US" altLang="ko-KR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56083"/>
              </p:ext>
            </p:extLst>
          </p:nvPr>
        </p:nvGraphicFramePr>
        <p:xfrm>
          <a:off x="6522731" y="0"/>
          <a:ext cx="11765269" cy="10287002"/>
        </p:xfrm>
        <a:graphic>
          <a:graphicData uri="http://schemas.openxmlformats.org/drawingml/2006/table">
            <a:tbl>
              <a:tblPr/>
              <a:tblGrid>
                <a:gridCol w="2700778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  <a:gridCol w="3021497">
                  <a:extLst>
                    <a:ext uri="{9D8B030D-6E8A-4147-A177-3AD203B41FA5}">
                      <a16:colId xmlns:a16="http://schemas.microsoft.com/office/drawing/2014/main" val="905057285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algn="l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59565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030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58829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330392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35197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24452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9362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9386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70676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63781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71586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67591"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91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96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t="10001" r="15662" b="3333"/>
          <a:stretch/>
        </p:blipFill>
        <p:spPr>
          <a:xfrm>
            <a:off x="6261758" y="-1"/>
            <a:ext cx="12026242" cy="102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9260" r="15556" b="1852"/>
          <a:stretch/>
        </p:blipFill>
        <p:spPr>
          <a:xfrm>
            <a:off x="6261758" y="-1"/>
            <a:ext cx="1202624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788" y="2217298"/>
            <a:ext cx="6634425" cy="535766"/>
            <a:chOff x="0" y="0"/>
            <a:chExt cx="1747338" cy="1411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338" cy="141107"/>
            </a:xfrm>
            <a:custGeom>
              <a:avLst/>
              <a:gdLst/>
              <a:ahLst/>
              <a:cxnLst/>
              <a:rect l="l" t="t" r="r" b="b"/>
              <a:pathLst>
                <a:path w="1747338" h="141107">
                  <a:moveTo>
                    <a:pt x="0" y="0"/>
                  </a:moveTo>
                  <a:lnTo>
                    <a:pt x="1747338" y="0"/>
                  </a:lnTo>
                  <a:lnTo>
                    <a:pt x="1747338" y="141107"/>
                  </a:lnTo>
                  <a:lnTo>
                    <a:pt x="0" y="141107"/>
                  </a:lnTo>
                  <a:close/>
                </a:path>
              </a:pathLst>
            </a:custGeom>
            <a:solidFill>
              <a:srgbClr val="FFDC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747338" cy="188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826787" y="1341722"/>
            <a:ext cx="6634425" cy="167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ko-KR" altLang="en-US" sz="80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 순서</a:t>
            </a:r>
            <a:endParaRPr lang="en-US" sz="80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42151" y="3972526"/>
            <a:ext cx="2623421" cy="3280663"/>
            <a:chOff x="1112772" y="4111856"/>
            <a:chExt cx="2623421" cy="3280663"/>
          </a:xfrm>
        </p:grpSpPr>
        <p:grpSp>
          <p:nvGrpSpPr>
            <p:cNvPr id="8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12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4"/>
            <p:cNvSpPr txBox="1"/>
            <p:nvPr/>
          </p:nvSpPr>
          <p:spPr>
            <a:xfrm>
              <a:off x="1112772" y="4308448"/>
              <a:ext cx="2623421" cy="1502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배경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342900" indent="-342900" algn="just">
                <a:lnSpc>
                  <a:spcPts val="2800"/>
                </a:lnSpc>
                <a:buFontTx/>
                <a:buChar char="-"/>
              </a:pP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목표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941627" y="3942360"/>
            <a:ext cx="2623421" cy="3280663"/>
            <a:chOff x="1112772" y="4111856"/>
            <a:chExt cx="2623421" cy="3280663"/>
          </a:xfrm>
        </p:grpSpPr>
        <p:grpSp>
          <p:nvGrpSpPr>
            <p:cNvPr id="22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26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14"/>
            <p:cNvSpPr txBox="1"/>
            <p:nvPr/>
          </p:nvSpPr>
          <p:spPr>
            <a:xfrm>
              <a:off x="1112772" y="4308448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준비</a:t>
              </a:r>
              <a:endParaRPr lang="en-US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전처리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0041103" y="3924300"/>
            <a:ext cx="2623421" cy="3280663"/>
            <a:chOff x="1112772" y="4111856"/>
            <a:chExt cx="2623421" cy="3280663"/>
          </a:xfrm>
        </p:grpSpPr>
        <p:grpSp>
          <p:nvGrpSpPr>
            <p:cNvPr id="29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33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TextBox 14"/>
            <p:cNvSpPr txBox="1"/>
            <p:nvPr/>
          </p:nvSpPr>
          <p:spPr>
            <a:xfrm>
              <a:off x="1112772" y="4349939"/>
              <a:ext cx="2623421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</a:t>
              </a:r>
              <a:endParaRPr lang="en-US" altLang="ko-KR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>
                <a:lnSpc>
                  <a:spcPts val="6153"/>
                </a:lnSpc>
              </a:pPr>
              <a:r>
                <a:rPr lang="ko-KR" altLang="en-US" sz="36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</a:t>
              </a:r>
              <a:endParaRPr lang="en-US" sz="36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15"/>
            <p:cNvSpPr txBox="1"/>
            <p:nvPr/>
          </p:nvSpPr>
          <p:spPr>
            <a:xfrm>
              <a:off x="1152067" y="6674374"/>
              <a:ext cx="2544829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탐색적 분석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회귀 분석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4140579" y="3933073"/>
            <a:ext cx="2623421" cy="3639736"/>
            <a:chOff x="1112772" y="4111856"/>
            <a:chExt cx="2623421" cy="3639736"/>
          </a:xfrm>
        </p:grpSpPr>
        <p:grpSp>
          <p:nvGrpSpPr>
            <p:cNvPr id="36" name="Group 2"/>
            <p:cNvGrpSpPr/>
            <p:nvPr/>
          </p:nvGrpSpPr>
          <p:grpSpPr>
            <a:xfrm>
              <a:off x="1191367" y="4111856"/>
              <a:ext cx="2466233" cy="1897980"/>
              <a:chOff x="0" y="0"/>
              <a:chExt cx="2025253" cy="812800"/>
            </a:xfrm>
          </p:grpSpPr>
          <p:sp>
            <p:nvSpPr>
              <p:cNvPr id="40" name="Freeform 3"/>
              <p:cNvSpPr/>
              <p:nvPr/>
            </p:nvSpPr>
            <p:spPr>
              <a:xfrm>
                <a:off x="0" y="0"/>
                <a:ext cx="202525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025253" h="812800">
                    <a:moveTo>
                      <a:pt x="1012626" y="0"/>
                    </a:moveTo>
                    <a:cubicBezTo>
                      <a:pt x="453368" y="0"/>
                      <a:pt x="0" y="181951"/>
                      <a:pt x="0" y="406400"/>
                    </a:cubicBezTo>
                    <a:cubicBezTo>
                      <a:pt x="0" y="630849"/>
                      <a:pt x="453368" y="812800"/>
                      <a:pt x="1012626" y="812800"/>
                    </a:cubicBezTo>
                    <a:cubicBezTo>
                      <a:pt x="1571884" y="812800"/>
                      <a:pt x="2025253" y="630849"/>
                      <a:pt x="2025253" y="406400"/>
                    </a:cubicBezTo>
                    <a:cubicBezTo>
                      <a:pt x="2025253" y="181951"/>
                      <a:pt x="1571884" y="0"/>
                      <a:pt x="1012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"/>
              <p:cNvSpPr txBox="1"/>
              <p:nvPr/>
            </p:nvSpPr>
            <p:spPr>
              <a:xfrm>
                <a:off x="189867" y="28575"/>
                <a:ext cx="1645518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AutoShape 5"/>
            <p:cNvSpPr/>
            <p:nvPr/>
          </p:nvSpPr>
          <p:spPr>
            <a:xfrm>
              <a:off x="1112773" y="6286500"/>
              <a:ext cx="2544828" cy="0"/>
            </a:xfrm>
            <a:prstGeom prst="line">
              <a:avLst/>
            </a:prstGeom>
            <a:ln w="19050" cap="flat">
              <a:solidFill>
                <a:srgbClr val="AB8A66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TextBox 14"/>
            <p:cNvSpPr txBox="1"/>
            <p:nvPr/>
          </p:nvSpPr>
          <p:spPr>
            <a:xfrm>
              <a:off x="1112772" y="4636483"/>
              <a:ext cx="2623421" cy="719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53"/>
                </a:lnSpc>
              </a:pPr>
              <a:r>
                <a:rPr lang="ko-KR" altLang="en-US" sz="4000" dirty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</a:t>
              </a:r>
              <a:endParaRPr lang="en-US" altLang="ko-KR" sz="4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15"/>
            <p:cNvSpPr txBox="1"/>
            <p:nvPr/>
          </p:nvSpPr>
          <p:spPr>
            <a:xfrm>
              <a:off x="1152067" y="6674374"/>
              <a:ext cx="2544829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결과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 smtClean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과제</a:t>
              </a:r>
              <a:endParaRPr lang="en-US" altLang="ko-KR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ko-KR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000" dirty="0">
                  <a:solidFill>
                    <a:srgbClr val="79563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향후 발전 계획</a:t>
              </a:r>
              <a:endParaRPr lang="en-US" sz="20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1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170154" y="919603"/>
            <a:ext cx="277322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상관관계 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9260" r="15557" b="1852"/>
          <a:stretch/>
        </p:blipFill>
        <p:spPr>
          <a:xfrm>
            <a:off x="6261758" y="-1"/>
            <a:ext cx="12026242" cy="102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7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554157" y="919603"/>
            <a:ext cx="2531268" cy="961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비교</a:t>
            </a:r>
            <a:endParaRPr lang="en-US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028700" y="2333518"/>
            <a:ext cx="5036833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애완동물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치킨전문점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40156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인가구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가구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0.387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-0.772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-0.644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-0.128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-0.279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0.238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-0.033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0.309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0.458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-0.016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0.074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0.185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-0.306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-0.476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0.064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-0.015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0.504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0.613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0.035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0.125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-0.297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-0.189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0.257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0.158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0.434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0.039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0.081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57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477957" y="919603"/>
            <a:ext cx="268366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533996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후진제거법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0.048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0.099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0.344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0.388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0.504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0.522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0.114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6" name="TextBox 8"/>
          <p:cNvSpPr txBox="1"/>
          <p:nvPr/>
        </p:nvSpPr>
        <p:spPr>
          <a:xfrm>
            <a:off x="1028700" y="2333518"/>
            <a:ext cx="6299858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</a:p>
          <a:p>
            <a:pPr algn="just"/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애완동물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77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회귀분석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5"/>
          <p:cNvSpPr/>
          <p:nvPr/>
        </p:nvSpPr>
        <p:spPr>
          <a:xfrm flipV="1">
            <a:off x="4114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4311025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4311025" y="919603"/>
            <a:ext cx="301753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2023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</a:t>
            </a:r>
            <a:endParaRPr lang="en-US" altLang="ko-KR" sz="2804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 </a:t>
            </a:r>
            <a:r>
              <a:rPr 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0880"/>
              </p:ext>
            </p:extLst>
          </p:nvPr>
        </p:nvGraphicFramePr>
        <p:xfrm>
          <a:off x="7799105" y="0"/>
          <a:ext cx="10488895" cy="10287003"/>
        </p:xfrm>
        <a:graphic>
          <a:graphicData uri="http://schemas.openxmlformats.org/drawingml/2006/table">
            <a:tbl>
              <a:tblPr/>
              <a:tblGrid>
                <a:gridCol w="2407780">
                  <a:extLst>
                    <a:ext uri="{9D8B030D-6E8A-4147-A177-3AD203B41FA5}">
                      <a16:colId xmlns:a16="http://schemas.microsoft.com/office/drawing/2014/main" val="2376711779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418381881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595556435"/>
                    </a:ext>
                  </a:extLst>
                </a:gridCol>
                <a:gridCol w="2693705">
                  <a:extLst>
                    <a:ext uri="{9D8B030D-6E8A-4147-A177-3AD203B41FA5}">
                      <a16:colId xmlns:a16="http://schemas.microsoft.com/office/drawing/2014/main" val="3757762737"/>
                    </a:ext>
                  </a:extLst>
                </a:gridCol>
              </a:tblGrid>
              <a:tr h="447261">
                <a:tc>
                  <a:txBody>
                    <a:bodyPr/>
                    <a:lstStyle/>
                    <a:p>
                      <a:pPr algn="ctr" fontAlgn="b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OLS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전진선택법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후진제거법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64254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-0.617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5759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-0.279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-0.387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061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미용실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-0.331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8537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치킨전문점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-0.294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-0.363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9842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14996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6070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90577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호프</a:t>
                      </a:r>
                      <a:r>
                        <a:rPr lang="en-US" altLang="ko-KR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간이주점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0.067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80040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패스트푸드점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0.185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0.212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731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0.195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7789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지가변동률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0.257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0.302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856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일식음식점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0.458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0.464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41213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0.534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0.336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4984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0.613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0.561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0.498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63001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애완동물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-0.128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14188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중식음식점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-0.009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20684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</a:t>
                      </a:r>
                      <a:r>
                        <a:rPr lang="en-US" altLang="ko-KR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-0.049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60205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쇼핑업체수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-0.137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25979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슈퍼마켓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-0.046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7306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0.226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582867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종사자수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-0.189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913642"/>
                  </a:ext>
                </a:extLst>
              </a:tr>
              <a:tr h="447261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b="1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기타대학</a:t>
                      </a:r>
                      <a:endParaRPr lang="ko-KR" altLang="en-US" b="1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6913"/>
                  </a:ext>
                </a:extLst>
              </a:tr>
            </a:tbl>
          </a:graphicData>
        </a:graphic>
      </p:graphicFrame>
      <p:sp>
        <p:nvSpPr>
          <p:cNvPr id="16" name="TextBox 8"/>
          <p:cNvSpPr txBox="1"/>
          <p:nvPr/>
        </p:nvSpPr>
        <p:spPr>
          <a:xfrm>
            <a:off x="1028700" y="2333518"/>
            <a:ext cx="629985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altLang="ko-KR" sz="2800" dirty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(+) 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지가변동률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일식음식점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just"/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(-) </a:t>
            </a:r>
          </a:p>
          <a:p>
            <a:pPr algn="just"/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치킨전문점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분식전문점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788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8519" r="15000" b="-371"/>
          <a:stretch/>
        </p:blipFill>
        <p:spPr>
          <a:xfrm>
            <a:off x="6781800" y="495300"/>
            <a:ext cx="11277600" cy="94488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9600" y="723900"/>
            <a:ext cx="7658100" cy="1175093"/>
            <a:chOff x="609600" y="723900"/>
            <a:chExt cx="7658100" cy="1175093"/>
          </a:xfrm>
        </p:grpSpPr>
        <p:grpSp>
          <p:nvGrpSpPr>
            <p:cNvPr id="20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25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"/>
            <p:cNvSpPr txBox="1"/>
            <p:nvPr/>
          </p:nvSpPr>
          <p:spPr>
            <a:xfrm>
              <a:off x="1066800" y="904875"/>
              <a:ext cx="7200900" cy="994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48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인가구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업종</a:t>
              </a:r>
              <a:endParaRPr lang="en-US" sz="4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AutoShape 5"/>
          <p:cNvSpPr/>
          <p:nvPr/>
        </p:nvSpPr>
        <p:spPr>
          <a:xfrm flipV="1">
            <a:off x="4876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3"/>
          <p:cNvSpPr/>
          <p:nvPr/>
        </p:nvSpPr>
        <p:spPr>
          <a:xfrm>
            <a:off x="5086351" y="794858"/>
            <a:ext cx="15316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Box 7"/>
          <p:cNvSpPr txBox="1"/>
          <p:nvPr/>
        </p:nvSpPr>
        <p:spPr>
          <a:xfrm>
            <a:off x="4343400" y="1173124"/>
            <a:ext cx="3017533" cy="4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09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09600" y="723900"/>
            <a:ext cx="7658100" cy="1175093"/>
            <a:chOff x="609600" y="723900"/>
            <a:chExt cx="7658100" cy="1175093"/>
          </a:xfrm>
        </p:grpSpPr>
        <p:grpSp>
          <p:nvGrpSpPr>
            <p:cNvPr id="20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25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"/>
            <p:cNvSpPr txBox="1"/>
            <p:nvPr/>
          </p:nvSpPr>
          <p:spPr>
            <a:xfrm>
              <a:off x="1066800" y="904875"/>
              <a:ext cx="7200900" cy="994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48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인가구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업종</a:t>
              </a:r>
              <a:endParaRPr lang="en-US" sz="4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AutoShape 5"/>
          <p:cNvSpPr/>
          <p:nvPr/>
        </p:nvSpPr>
        <p:spPr>
          <a:xfrm flipV="1">
            <a:off x="4876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3"/>
          <p:cNvSpPr/>
          <p:nvPr/>
        </p:nvSpPr>
        <p:spPr>
          <a:xfrm>
            <a:off x="5086351" y="794858"/>
            <a:ext cx="15316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Box 7"/>
          <p:cNvSpPr txBox="1"/>
          <p:nvPr/>
        </p:nvSpPr>
        <p:spPr>
          <a:xfrm>
            <a:off x="4343400" y="1173124"/>
            <a:ext cx="3017533" cy="4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54725"/>
              </p:ext>
            </p:extLst>
          </p:nvPr>
        </p:nvGraphicFramePr>
        <p:xfrm>
          <a:off x="7570483" y="419100"/>
          <a:ext cx="9507568" cy="93903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8224">
                  <a:extLst>
                    <a:ext uri="{9D8B030D-6E8A-4147-A177-3AD203B41FA5}">
                      <a16:colId xmlns:a16="http://schemas.microsoft.com/office/drawing/2014/main" val="594161031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757334600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1152144488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2792506832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453417281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2271008182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3158418993"/>
                    </a:ext>
                  </a:extLst>
                </a:gridCol>
              </a:tblGrid>
              <a:tr h="939039">
                <a:tc rowSpan="2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편의점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네일숍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제과점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extLst>
                  <a:ext uri="{0D108BD9-81ED-4DB2-BD59-A6C34878D82A}">
                    <a16:rowId xmlns:a16="http://schemas.microsoft.com/office/drawing/2014/main" val="1949425813"/>
                  </a:ext>
                </a:extLst>
              </a:tr>
              <a:tr h="939039">
                <a:tc vMerge="1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5268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 수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-0.026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-0.235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-0.257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-0.037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5777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0.059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-0.011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641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altLang="ko-KR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0.106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-0.083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0.067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7848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 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평균소득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-0.073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-0.053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0.007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1646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-0.202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-0.154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-0.113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-0.146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0.076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0.083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059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0.447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0.419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0.592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0.675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0.168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0.151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5630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1.057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1.018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0.661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0.633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0.139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0.204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1282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-0.502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-0.449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-0.377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-0.319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0.351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0.214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79473"/>
                  </a:ext>
                </a:extLst>
              </a:tr>
            </a:tbl>
          </a:graphicData>
        </a:graphic>
      </p:graphicFrame>
      <p:sp>
        <p:nvSpPr>
          <p:cNvPr id="15" name="TextBox 8"/>
          <p:cNvSpPr txBox="1"/>
          <p:nvPr/>
        </p:nvSpPr>
        <p:spPr>
          <a:xfrm>
            <a:off x="1028700" y="2333518"/>
            <a:ext cx="6299858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편의점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인가구의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비율이 높을수록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매출액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건수 증가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네일숍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비율 보다는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ko-KR" altLang="en-US" sz="2800" dirty="0" err="1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직장인구의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수가 중요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제과점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중요</a:t>
            </a: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6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609600" y="723900"/>
            <a:ext cx="7658100" cy="1175093"/>
            <a:chOff x="609600" y="723900"/>
            <a:chExt cx="7658100" cy="1175093"/>
          </a:xfrm>
        </p:grpSpPr>
        <p:grpSp>
          <p:nvGrpSpPr>
            <p:cNvPr id="20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25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"/>
            <p:cNvSpPr txBox="1"/>
            <p:nvPr/>
          </p:nvSpPr>
          <p:spPr>
            <a:xfrm>
              <a:off x="1066800" y="904875"/>
              <a:ext cx="7200900" cy="994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r>
                <a:rPr lang="ko-KR" altLang="en-US" sz="48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인가구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</a:t>
              </a:r>
              <a:r>
                <a:rPr lang="ko-KR" altLang="en-US" sz="48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업종</a:t>
              </a:r>
              <a:endParaRPr lang="en-US" sz="4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6" name="AutoShape 5"/>
          <p:cNvSpPr/>
          <p:nvPr/>
        </p:nvSpPr>
        <p:spPr>
          <a:xfrm flipV="1">
            <a:off x="4876800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3"/>
          <p:cNvSpPr/>
          <p:nvPr/>
        </p:nvSpPr>
        <p:spPr>
          <a:xfrm>
            <a:off x="5086351" y="794858"/>
            <a:ext cx="15316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0" name="TextBox 7"/>
          <p:cNvSpPr txBox="1"/>
          <p:nvPr/>
        </p:nvSpPr>
        <p:spPr>
          <a:xfrm>
            <a:off x="4343400" y="1173124"/>
            <a:ext cx="3017533" cy="4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47055"/>
              </p:ext>
            </p:extLst>
          </p:nvPr>
        </p:nvGraphicFramePr>
        <p:xfrm>
          <a:off x="9220200" y="419100"/>
          <a:ext cx="6791120" cy="93903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8224">
                  <a:extLst>
                    <a:ext uri="{9D8B030D-6E8A-4147-A177-3AD203B41FA5}">
                      <a16:colId xmlns:a16="http://schemas.microsoft.com/office/drawing/2014/main" val="594161031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757334600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1152144488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2792506832"/>
                    </a:ext>
                  </a:extLst>
                </a:gridCol>
                <a:gridCol w="1358224">
                  <a:extLst>
                    <a:ext uri="{9D8B030D-6E8A-4147-A177-3AD203B41FA5}">
                      <a16:colId xmlns:a16="http://schemas.microsoft.com/office/drawing/2014/main" val="453417281"/>
                    </a:ext>
                  </a:extLst>
                </a:gridCol>
              </a:tblGrid>
              <a:tr h="939039">
                <a:tc rowSpan="2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 </a:t>
                      </a:r>
                      <a:r>
                        <a:rPr lang="en-US" altLang="ko-KR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– </a:t>
                      </a:r>
                      <a:r>
                        <a:rPr lang="ko-KR" altLang="en-US" sz="1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음료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800" b="1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분식전문점</a:t>
                      </a:r>
                      <a:endParaRPr lang="ko-KR" altLang="en-US" sz="1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37" marR="4037" marT="4037" marB="0"/>
                </a:tc>
                <a:extLst>
                  <a:ext uri="{0D108BD9-81ED-4DB2-BD59-A6C34878D82A}">
                    <a16:rowId xmlns:a16="http://schemas.microsoft.com/office/drawing/2014/main" val="1949425813"/>
                  </a:ext>
                </a:extLst>
              </a:tr>
              <a:tr h="939039">
                <a:tc vMerge="1">
                  <a:txBody>
                    <a:bodyPr/>
                    <a:lstStyle/>
                    <a:p>
                      <a:pPr algn="ctr" fontAlgn="t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매출금액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8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</a:t>
                      </a:r>
                      <a:r>
                        <a:rPr lang="ko-KR" altLang="en-US" sz="18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매출건수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5268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 수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-0.151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-0.156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-0.144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-0.207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05777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0.123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0.12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641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</a:t>
                      </a:r>
                      <a:r>
                        <a:rPr lang="en-US" altLang="ko-KR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sz="1500" b="1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가구</a:t>
                      </a:r>
                      <a:endParaRPr lang="en-US" altLang="ko-KR" sz="1500" b="1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en-US" altLang="ko-KR" sz="15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0.011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0.057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0.019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78488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 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평균소득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-0.009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-0.003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0.047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0.074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16460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-0.128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-0.105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-0.037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-0.029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15059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0.308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0.33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0.29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0.415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65630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0.691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0.854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0.651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0.525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12822"/>
                  </a:ext>
                </a:extLst>
              </a:tr>
              <a:tr h="93903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5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1500" b="1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</a:t>
                      </a:r>
                      <a:endParaRPr lang="en-US" altLang="ko-KR" sz="1500" b="1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b"/>
                      <a:r>
                        <a:rPr lang="ko-KR" altLang="en-US" sz="1500" b="1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endParaRPr lang="ko-KR" alt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37" marR="4037" marT="4037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-0.199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-0.085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-0.007</a:t>
                      </a:r>
                    </a:p>
                  </a:txBody>
                  <a:tcPr marL="9525" marR="9525" marT="9525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79473"/>
                  </a:ext>
                </a:extLst>
              </a:tr>
            </a:tbl>
          </a:graphicData>
        </a:graphic>
      </p:graphicFrame>
      <p:sp>
        <p:nvSpPr>
          <p:cNvPr id="12" name="TextBox 8"/>
          <p:cNvSpPr txBox="1"/>
          <p:nvPr/>
        </p:nvSpPr>
        <p:spPr>
          <a:xfrm>
            <a:off x="1028700" y="2333518"/>
            <a:ext cx="67437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 음료 </a:t>
            </a:r>
            <a:r>
              <a:rPr lang="en-US" altLang="ko-KR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b="1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분식점</a:t>
            </a:r>
            <a:endParaRPr lang="en-US" altLang="ko-KR" sz="2800" b="1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비율이 높을수록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상주인구가 많을수록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매출액</a:t>
            </a:r>
            <a:r>
              <a:rPr lang="en-US" altLang="ko-KR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79563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 건수 증가</a:t>
            </a:r>
            <a:endParaRPr lang="en-US" altLang="ko-KR" sz="2800" dirty="0" smtClean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solidFill>
                <a:srgbClr val="79563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556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1028700" y="2333518"/>
            <a:ext cx="15354300" cy="525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❔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 ~ 2024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사이의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분포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특성의 변화가 부족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인과 관계를 확인하기 부족하였다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.-&gt; 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년도 만을 대상으로 확인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❔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324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309489"/>
            <a:chOff x="609600" y="723900"/>
            <a:chExt cx="76581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결론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6000" dirty="0" err="1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발전사항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TextBox 8"/>
          <p:cNvSpPr txBox="1"/>
          <p:nvPr/>
        </p:nvSpPr>
        <p:spPr>
          <a:xfrm>
            <a:off x="1028700" y="2333518"/>
            <a:ext cx="15354300" cy="578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2022~2024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 정보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2022~2024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10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0853" y="3748871"/>
            <a:ext cx="7326293" cy="14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24824" y="5540725"/>
            <a:ext cx="5438352" cy="69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2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sz="4232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13944600" cy="1309489"/>
            <a:chOff x="609600" y="723900"/>
            <a:chExt cx="139446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134874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배경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 프로젝트 결과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AutoShape 6"/>
          <p:cNvSpPr/>
          <p:nvPr/>
        </p:nvSpPr>
        <p:spPr>
          <a:xfrm>
            <a:off x="1066800" y="5674297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1066800" y="3162300"/>
            <a:ext cx="13251828" cy="21031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✅</a:t>
            </a:r>
            <a:r>
              <a:rPr lang="en-US" altLang="ko-KR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 프로젝트 결과</a:t>
            </a:r>
            <a:endParaRPr lang="en-US" altLang="ko-KR" sz="36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지역에 따라 </a:t>
            </a:r>
            <a:r>
              <a:rPr lang="en-US" altLang="ko-KR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거주 비율이 다름</a:t>
            </a:r>
            <a:endParaRPr lang="en-US" altLang="ko-KR" sz="30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 </a:t>
            </a:r>
            <a:r>
              <a:rPr lang="en-US" altLang="ko-KR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가구의 비율에 따라 지역의 특성이 다름 </a:t>
            </a:r>
            <a:endParaRPr lang="en-US" altLang="ko-KR" sz="30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DBCB17C9-AEAE-3158-F36D-51825ECDF188}"/>
              </a:ext>
            </a:extLst>
          </p:cNvPr>
          <p:cNvSpPr txBox="1"/>
          <p:nvPr/>
        </p:nvSpPr>
        <p:spPr>
          <a:xfrm>
            <a:off x="1066800" y="6131497"/>
            <a:ext cx="13251828" cy="210314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✳</a:t>
            </a:r>
            <a:r>
              <a:rPr lang="en-US" altLang="ko-KR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발전 방안</a:t>
            </a:r>
            <a:endParaRPr lang="en-US" altLang="ko-KR" sz="36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30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</a:t>
            </a: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자료 확보를 통한 인과 관계 확인</a:t>
            </a:r>
            <a:endParaRPr lang="en-US" altLang="ko-KR" sz="30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30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다양화 및 정교화 </a:t>
            </a:r>
            <a:endParaRPr lang="en-US" altLang="ko-KR" sz="30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AutoShape 6"/>
          <p:cNvSpPr/>
          <p:nvPr/>
        </p:nvSpPr>
        <p:spPr>
          <a:xfrm>
            <a:off x="1066800" y="8944638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6"/>
          <p:cNvSpPr/>
          <p:nvPr/>
        </p:nvSpPr>
        <p:spPr>
          <a:xfrm>
            <a:off x="1066800" y="2705100"/>
            <a:ext cx="15918828" cy="0"/>
          </a:xfrm>
          <a:prstGeom prst="line">
            <a:avLst/>
          </a:prstGeom>
          <a:ln w="19050" cap="flat">
            <a:solidFill>
              <a:srgbClr val="795635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191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 목표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15354300" cy="5783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시계열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확보를 통한 인과 관계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연령별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1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가구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2022~2024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특성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 정보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2022~2024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05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46271"/>
              </p:ext>
            </p:extLst>
          </p:nvPr>
        </p:nvGraphicFramePr>
        <p:xfrm>
          <a:off x="914400" y="2552700"/>
          <a:ext cx="16611600" cy="6343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70485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시민생활 데이터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행정동단위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관심집단수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(https://data.seoul.go.kr/)</a:t>
                      </a:r>
                      <a:endPara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가구수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분포</a:t>
                      </a:r>
                      <a:endParaRPr lang="en-US" altLang="ko-KR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연령대별 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인구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70485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행정동 별 인구 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인구 수</a:t>
                      </a:r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25422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금융기관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금융기관의 각 자치구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점포 현황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금융기관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종사자수</a:t>
                      </a:r>
                      <a:endParaRPr lang="en-US" altLang="ko-KR" sz="1800" kern="12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u="sng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사업체현황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종사자수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산업대분류별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취업자 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855236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사업체현황</a:t>
                      </a:r>
                      <a:endParaRPr lang="en-US" altLang="ko-KR" u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산업대분류별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u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u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산업대분류별 사업체</a:t>
                      </a:r>
                      <a:r>
                        <a:rPr lang="ko-KR" altLang="en-US" sz="1800" b="0" i="0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사업체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43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유통업체현황 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kern="1200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동별</a:t>
                      </a:r>
                      <a:r>
                        <a:rPr lang="en-US" altLang="ko-KR" sz="1800" kern="12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대형마트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백화점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복합쇼핑몰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소상공인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쇼핑센터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전문점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  </a:t>
                      </a:r>
                      <a:r>
                        <a:rPr lang="ko-KR" alt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유통업체정보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유통업체</a:t>
                      </a:r>
                      <a:endParaRPr lang="en-US" altLang="ko-KR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 (</a:t>
                      </a:r>
                      <a:r>
                        <a:rPr lang="ko-KR" altLang="en-US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대형마트 외</a:t>
                      </a:r>
                      <a:r>
                        <a:rPr lang="en-US" altLang="ko-KR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구분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6358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대학 및 전문대학 </a:t>
                      </a:r>
                      <a:r>
                        <a:rPr lang="en-US" altLang="ko-KR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800" kern="12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</a:t>
                      </a:r>
                      <a:endParaRPr lang="ko-KR" altLang="en-US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서울시내 대학 및 전문대학의 종류별 학교명 및 상태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주소등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 정보</a:t>
                      </a:r>
                      <a:endParaRPr lang="ko-KR" altLang="en-US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대학교 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대학 수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상권분석서비스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집객시설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소득소비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추정매출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직장인구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rgbClr val="FFD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2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수집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90428"/>
              </p:ext>
            </p:extLst>
          </p:nvPr>
        </p:nvGraphicFramePr>
        <p:xfrm>
          <a:off x="914400" y="2552700"/>
          <a:ext cx="16611600" cy="5047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7825693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802290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9729002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1281722045"/>
                    </a:ext>
                  </a:extLst>
                </a:gridCol>
              </a:tblGrid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상세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활용 변수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26161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센서스용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행정구역 경계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시도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시군구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읍면동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통계지리정보서비스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://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sgis.kostat.go.kr/view/index)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 통계에 따라 경계를 구분하여 나타낸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센서스경계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센서스의 행정동 경계에 대한 공간정보 및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속성정보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SHP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75298"/>
                  </a:ext>
                </a:extLst>
              </a:tr>
              <a:tr h="8234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SGIS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행정구역 코드</a:t>
                      </a:r>
                      <a:endParaRPr lang="ko-KR" altLang="en-US"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행정동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법정동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코드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60105"/>
                  </a:ext>
                </a:extLst>
              </a:tr>
              <a:tr h="1032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전국지가변동률조사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 부동산통계정보시스템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(R-ONE)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  <a:t/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 tooltip="REB 부동산통계정보 R-ONE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(https://www.reb.or.kr/r-one/main.do)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한국부동산원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한국감정원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제공하는 전국지가변동률조사 중 지가변동률 데이터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변동률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지가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083570"/>
                  </a:ext>
                </a:extLst>
              </a:tr>
              <a:tr h="13886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데이터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지방행정 인허가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데이터개방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(https://www.localdata.go.kr/main.do)</a:t>
                      </a:r>
                      <a:endParaRPr lang="ko-KR" altLang="en-US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195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종의 인허가를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카테고리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36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그룹으로 분류</a:t>
                      </a:r>
                    </a:p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문화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건강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동물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식품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 등 관련 인허가 정보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내 업체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2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17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12573000" cy="1309489"/>
            <a:chOff x="609600" y="723900"/>
            <a:chExt cx="12573000" cy="1309489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12115800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 준비 </a:t>
              </a:r>
              <a:r>
                <a:rPr lang="en-US" altLang="ko-KR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변수 변경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3" name="TextBox 8"/>
          <p:cNvSpPr txBox="1"/>
          <p:nvPr/>
        </p:nvSpPr>
        <p:spPr>
          <a:xfrm>
            <a:off x="1028700" y="2333518"/>
            <a:ext cx="15354300" cy="6835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149"/>
              </a:lnSpc>
              <a:buAutoNum type="arabicPeriod"/>
            </a:pP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지역내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 만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명당 업종 수</a:t>
            </a:r>
            <a:endParaRPr lang="ko-KR" altLang="en-US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지역내 음식점 수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인구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10000</a:t>
            </a:r>
          </a:p>
          <a:p>
            <a:pPr>
              <a:lnSpc>
                <a:spcPts val="4149"/>
              </a:lnSpc>
            </a:pP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 특성 다양화 및 정교화 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변화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세탁업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영화상영관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이용업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약국 등 제외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업종 정보 세분화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)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일반음식점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양식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일식</a:t>
            </a: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ko-KR" altLang="en-US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endParaRPr lang="en-US" altLang="ko-KR" sz="2800" dirty="0" smtClean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8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상권 정보와의 결합</a:t>
            </a:r>
            <a:endParaRPr lang="en-US" altLang="ko-KR" sz="2800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✅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상권 데이터 확보 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 ~ 2023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2800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4149"/>
              </a:lnSpc>
            </a:pPr>
            <a:r>
              <a:rPr lang="en-US" altLang="ko-KR" sz="2800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업종별 매출</a:t>
            </a:r>
            <a:r>
              <a:rPr lang="en-US" altLang="ko-KR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등</a:t>
            </a:r>
            <a:endParaRPr lang="en-US" altLang="ko-KR" sz="2800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64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endParaRPr lang="en-US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 smtClean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ct val="150000"/>
              </a:lnSpc>
            </a:pPr>
            <a:r>
              <a:rPr 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 smtClean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분포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13195"/>
          <a:stretch/>
        </p:blipFill>
        <p:spPr>
          <a:xfrm>
            <a:off x="6120000" y="5400000"/>
            <a:ext cx="12115800" cy="4343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12738"/>
          <a:stretch/>
        </p:blipFill>
        <p:spPr>
          <a:xfrm>
            <a:off x="6120000" y="540000"/>
            <a:ext cx="121288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609600" y="723900"/>
            <a:ext cx="7658100" cy="1212026"/>
            <a:chOff x="609600" y="723900"/>
            <a:chExt cx="7658100" cy="1212026"/>
          </a:xfrm>
        </p:grpSpPr>
        <p:grpSp>
          <p:nvGrpSpPr>
            <p:cNvPr id="9" name="Group 2"/>
            <p:cNvGrpSpPr/>
            <p:nvPr/>
          </p:nvGrpSpPr>
          <p:grpSpPr>
            <a:xfrm>
              <a:off x="609600" y="723900"/>
              <a:ext cx="990600" cy="954369"/>
              <a:chOff x="0" y="0"/>
              <a:chExt cx="812800" cy="812800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950"/>
              </a:solidFill>
            </p:spPr>
          </p:sp>
          <p:sp>
            <p:nvSpPr>
              <p:cNvPr id="11" name="TextBox 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" name="TextBox 2"/>
            <p:cNvSpPr txBox="1"/>
            <p:nvPr/>
          </p:nvSpPr>
          <p:spPr>
            <a:xfrm>
              <a:off x="1066800" y="904875"/>
              <a:ext cx="7200900" cy="10310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82"/>
                </a:lnSpc>
              </a:pPr>
              <a:r>
                <a:rPr lang="en-US" sz="6000" dirty="0" smtClean="0">
                  <a:solidFill>
                    <a:srgbClr val="6633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EDA</a:t>
              </a:r>
              <a:endParaRPr lang="en-US" sz="6000" dirty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333518"/>
            <a:ext cx="5036833" cy="315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년에서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커다란 변화는 없음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대학가 주변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800" spc="11" dirty="0" err="1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업무중심지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2800" spc="11" dirty="0">
                <a:solidFill>
                  <a:srgbClr val="6633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관악구</a:t>
            </a:r>
            <a:endParaRPr lang="en-US" altLang="ko-KR" sz="2800" spc="11" dirty="0">
              <a:solidFill>
                <a:srgbClr val="6633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5"/>
          <p:cNvSpPr/>
          <p:nvPr/>
        </p:nvSpPr>
        <p:spPr>
          <a:xfrm flipV="1">
            <a:off x="2851775" y="913520"/>
            <a:ext cx="0" cy="1028235"/>
          </a:xfrm>
          <a:prstGeom prst="line">
            <a:avLst/>
          </a:prstGeom>
          <a:ln w="19050" cap="flat">
            <a:solidFill>
              <a:srgbClr val="AB8A6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3"/>
          <p:cNvSpPr/>
          <p:nvPr/>
        </p:nvSpPr>
        <p:spPr>
          <a:xfrm>
            <a:off x="3048000" y="794858"/>
            <a:ext cx="3017533" cy="1211035"/>
          </a:xfrm>
          <a:custGeom>
            <a:avLst/>
            <a:gdLst/>
            <a:ahLst/>
            <a:cxnLst/>
            <a:rect l="l" t="t" r="r" b="b"/>
            <a:pathLst>
              <a:path w="2025253" h="812800">
                <a:moveTo>
                  <a:pt x="1012626" y="0"/>
                </a:moveTo>
                <a:cubicBezTo>
                  <a:pt x="453368" y="0"/>
                  <a:pt x="0" y="181951"/>
                  <a:pt x="0" y="406400"/>
                </a:cubicBezTo>
                <a:cubicBezTo>
                  <a:pt x="0" y="630849"/>
                  <a:pt x="453368" y="812800"/>
                  <a:pt x="1012626" y="812800"/>
                </a:cubicBezTo>
                <a:cubicBezTo>
                  <a:pt x="1571884" y="812800"/>
                  <a:pt x="2025253" y="630849"/>
                  <a:pt x="2025253" y="406400"/>
                </a:cubicBezTo>
                <a:cubicBezTo>
                  <a:pt x="2025253" y="181951"/>
                  <a:pt x="1571884" y="0"/>
                  <a:pt x="1012626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Box 7"/>
          <p:cNvSpPr txBox="1"/>
          <p:nvPr/>
        </p:nvSpPr>
        <p:spPr>
          <a:xfrm>
            <a:off x="3719810" y="919603"/>
            <a:ext cx="167391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altLang="ko-KR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4" dirty="0" smtClean="0">
                <a:solidFill>
                  <a:srgbClr val="6633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가구 비율 분포</a:t>
            </a:r>
            <a:endParaRPr lang="en-US" sz="2804" dirty="0">
              <a:solidFill>
                <a:srgbClr val="6633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b="14584"/>
          <a:stretch/>
        </p:blipFill>
        <p:spPr>
          <a:xfrm>
            <a:off x="6248400" y="5400000"/>
            <a:ext cx="12039600" cy="426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14584"/>
          <a:stretch/>
        </p:blipFill>
        <p:spPr>
          <a:xfrm>
            <a:off x="6248400" y="540000"/>
            <a:ext cx="12039600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4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1846</Words>
  <Application>Microsoft Office PowerPoint</Application>
  <PresentationFormat>사용자 지정</PresentationFormat>
  <Paragraphs>996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Calibri</vt:lpstr>
      <vt:lpstr>윤고딕 Medium</vt:lpstr>
      <vt:lpstr>Tahoma</vt:lpstr>
      <vt:lpstr>나눔고딕 ExtraBold</vt:lpstr>
      <vt:lpstr>맑은 고딕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포트폴리오 발표 프레젠테이션</dc:title>
  <cp:lastModifiedBy>tjoeun</cp:lastModifiedBy>
  <cp:revision>117</cp:revision>
  <dcterms:created xsi:type="dcterms:W3CDTF">2006-08-16T00:00:00Z</dcterms:created>
  <dcterms:modified xsi:type="dcterms:W3CDTF">2024-04-26T04:20:35Z</dcterms:modified>
  <dc:identifier>DAGDYD36Dpw</dc:identifier>
</cp:coreProperties>
</file>